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378" r:id="rId4"/>
    <p:sldId id="379" r:id="rId5"/>
    <p:sldId id="380" r:id="rId6"/>
    <p:sldId id="271" r:id="rId7"/>
    <p:sldId id="377" r:id="rId8"/>
    <p:sldId id="328" r:id="rId9"/>
    <p:sldId id="349" r:id="rId10"/>
    <p:sldId id="381" r:id="rId11"/>
    <p:sldId id="376" r:id="rId12"/>
    <p:sldId id="383" r:id="rId13"/>
    <p:sldId id="330" r:id="rId14"/>
    <p:sldId id="354" r:id="rId15"/>
    <p:sldId id="355" r:id="rId16"/>
    <p:sldId id="356" r:id="rId17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8632" autoAdjust="0"/>
  </p:normalViewPr>
  <p:slideViewPr>
    <p:cSldViewPr snapToGrid="0" snapToObjects="1">
      <p:cViewPr>
        <p:scale>
          <a:sx n="66" d="100"/>
          <a:sy n="66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268DF05-87D0-4FE3-8A39-08DDAB99EB98}" type="datetimeFigureOut">
              <a:rPr lang="en-US" smtClean="0"/>
              <a:t>4/11/2015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EFB354D-3814-4A48-83E8-8C73A658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6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1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43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4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55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Rules are slides 64 and 65 in 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72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44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0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8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AKA: Membership Development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3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9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know not all Sections are the same, just like members. </a:t>
            </a:r>
          </a:p>
          <a:p>
            <a:r>
              <a:rPr lang="en-US" baseline="0" dirty="0" smtClean="0"/>
              <a:t>       </a:t>
            </a:r>
            <a:r>
              <a:rPr lang="en-US" dirty="0" smtClean="0"/>
              <a:t>What may work in one, won’t work in another</a:t>
            </a:r>
          </a:p>
          <a:p>
            <a:r>
              <a:rPr lang="en-US" dirty="0" smtClean="0"/>
              <a:t>Important</a:t>
            </a:r>
            <a:r>
              <a:rPr lang="en-US" baseline="0" dirty="0" smtClean="0"/>
              <a:t> to pay attention to the presentations the next two ½ days</a:t>
            </a:r>
          </a:p>
          <a:p>
            <a:r>
              <a:rPr lang="en-US" baseline="0" dirty="0" smtClean="0"/>
              <a:t>       Each will touch on some aspect of this graphic</a:t>
            </a:r>
          </a:p>
          <a:p>
            <a:r>
              <a:rPr lang="en-US" baseline="0" dirty="0" smtClean="0"/>
              <a:t>There will be ideas, suggestions,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37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2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Ellen</a:t>
            </a:r>
            <a:r>
              <a:rPr lang="en-US" baseline="0" dirty="0" smtClean="0"/>
              <a:t> will be covering engagement techniques in here session on Saturday.</a:t>
            </a:r>
          </a:p>
          <a:p>
            <a:r>
              <a:rPr lang="en-US" baseline="0" dirty="0" smtClean="0"/>
              <a:t>This is a primer.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4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en-US" sz="1400" dirty="0" smtClean="0">
                <a:ea typeface="ＭＳ Ｐゴシック" pitchFamily="-105" charset="-128"/>
              </a:rPr>
              <a:t>Commit to projects without knowing details:</a:t>
            </a:r>
          </a:p>
          <a:p>
            <a:pPr lvl="1"/>
            <a:r>
              <a:rPr lang="en-US" altLang="en-US" sz="1200" dirty="0" smtClean="0">
                <a:ea typeface="ＭＳ Ｐゴシック" pitchFamily="-105" charset="-128"/>
              </a:rPr>
              <a:t>Time Constraints</a:t>
            </a:r>
          </a:p>
          <a:p>
            <a:pPr lvl="1"/>
            <a:r>
              <a:rPr lang="en-US" altLang="en-US" sz="1200" dirty="0" smtClean="0">
                <a:ea typeface="ＭＳ Ｐゴシック" pitchFamily="-105" charset="-128"/>
              </a:rPr>
              <a:t>Goals of project</a:t>
            </a:r>
          </a:p>
          <a:p>
            <a:pPr lvl="1"/>
            <a:r>
              <a:rPr lang="en-US" altLang="en-US" sz="1200" dirty="0" smtClean="0">
                <a:ea typeface="ＭＳ Ｐゴシック" pitchFamily="-105" charset="-128"/>
              </a:rPr>
              <a:t>Their Role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41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8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crystal-d.com/sites/crystal-d.com/files/images/Light-Bulb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4/11/2015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B818F6-E4CF-F44F-9546-9E645745843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Region 3 Annual Meeting: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Membership Development Report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Contacts:</a:t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>Chris Wright							Lee </a:t>
            </a:r>
            <a:r>
              <a:rPr lang="en-US" dirty="0" err="1">
                <a:latin typeface="Verdana" charset="0"/>
              </a:rPr>
              <a:t>Stogner</a:t>
            </a: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i="1" dirty="0">
                <a:latin typeface="Verdana" charset="0"/>
              </a:rPr>
              <a:t>IEEE Member Marketing Specialist		Region 3 MD Chair</a:t>
            </a:r>
            <a:br>
              <a:rPr lang="en-US" i="1" dirty="0">
                <a:latin typeface="Verdana" charset="0"/>
              </a:rPr>
            </a:br>
            <a:r>
              <a:rPr lang="en-US" i="1" dirty="0">
                <a:latin typeface="Verdana" charset="0"/>
              </a:rPr>
              <a:t>wright.c@ieee.org					</a:t>
            </a:r>
            <a:r>
              <a:rPr lang="en-US" dirty="0"/>
              <a:t>l.stogner@ieee.org </a:t>
            </a:r>
            <a:endParaRPr lang="en-US" i="1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Can Help </a:t>
            </a:r>
            <a:r>
              <a:rPr lang="en-US" dirty="0"/>
              <a:t>Y</a:t>
            </a:r>
            <a:r>
              <a:rPr lang="en-US" dirty="0" smtClean="0"/>
              <a:t>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Region 3 Staff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Primary Responsibility: Membership Development</a:t>
            </a:r>
          </a:p>
          <a:p>
            <a:r>
              <a:rPr lang="en-US" dirty="0" smtClean="0"/>
              <a:t>Evolved into Volunteer </a:t>
            </a:r>
            <a:r>
              <a:rPr lang="en-US" dirty="0"/>
              <a:t>Help Desk </a:t>
            </a:r>
          </a:p>
          <a:p>
            <a:pPr lvl="1"/>
            <a:r>
              <a:rPr lang="en-US" dirty="0" smtClean="0"/>
              <a:t> Available to discuss </a:t>
            </a:r>
            <a:r>
              <a:rPr lang="en-US" b="1" u="sng" dirty="0" smtClean="0"/>
              <a:t>YOUR</a:t>
            </a:r>
            <a:r>
              <a:rPr lang="en-US" dirty="0" smtClean="0"/>
              <a:t> Section’s needs </a:t>
            </a:r>
          </a:p>
          <a:p>
            <a:pPr lvl="1"/>
            <a:r>
              <a:rPr lang="en-US" dirty="0" smtClean="0"/>
              <a:t> Quick Access to information you need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Assist with Membership Strategy Development</a:t>
            </a:r>
          </a:p>
          <a:p>
            <a:r>
              <a:rPr lang="en-US" dirty="0" smtClean="0"/>
              <a:t>What I need from you</a:t>
            </a:r>
          </a:p>
          <a:p>
            <a:pPr lvl="1"/>
            <a:r>
              <a:rPr lang="en-US" dirty="0" smtClean="0"/>
              <a:t> Talk </a:t>
            </a:r>
            <a:r>
              <a:rPr lang="en-US" dirty="0"/>
              <a:t>to me</a:t>
            </a:r>
          </a:p>
          <a:p>
            <a:pPr lvl="1"/>
            <a:r>
              <a:rPr lang="en-US" dirty="0"/>
              <a:t> Want to know:</a:t>
            </a:r>
          </a:p>
          <a:p>
            <a:pPr lvl="2"/>
            <a:r>
              <a:rPr lang="en-US" dirty="0"/>
              <a:t> What’s working?</a:t>
            </a:r>
          </a:p>
          <a:p>
            <a:pPr lvl="2"/>
            <a:r>
              <a:rPr lang="en-US" dirty="0"/>
              <a:t> What’s not?</a:t>
            </a:r>
          </a:p>
          <a:p>
            <a:pPr lvl="2"/>
            <a:r>
              <a:rPr lang="en-US" dirty="0"/>
              <a:t> What do you need help with?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sz="2000" dirty="0" smtClean="0"/>
              <a:t>Internal Campaigns</a:t>
            </a:r>
          </a:p>
          <a:p>
            <a:pPr lvl="1"/>
            <a:r>
              <a:rPr lang="en-US" dirty="0" smtClean="0"/>
              <a:t> Data Source: member database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Send Email to:</a:t>
            </a:r>
          </a:p>
          <a:p>
            <a:pPr lvl="2"/>
            <a:r>
              <a:rPr lang="en-US" dirty="0" smtClean="0"/>
              <a:t>Recover members</a:t>
            </a:r>
          </a:p>
          <a:p>
            <a:pPr lvl="2"/>
            <a:r>
              <a:rPr lang="en-US" dirty="0" smtClean="0"/>
              <a:t>Recruit Members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Region/Sections Campaigns</a:t>
            </a:r>
          </a:p>
          <a:p>
            <a:r>
              <a:rPr lang="en-US" sz="2000" dirty="0" smtClean="0"/>
              <a:t>Third Party Campaigns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All about recruitment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Email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Web Ads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8" y="1967677"/>
            <a:ext cx="4035425" cy="34599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HQ Campaigns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Actions/Take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ENGAGE YOUR MEMBERS…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Membership development and engagement is about cultivating members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Get to know them (likes, dislikes, interests,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Assess whether your Section is delivering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Adjust as necessary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Arrears &amp; New Member outreach</a:t>
            </a:r>
          </a:p>
          <a:p>
            <a:r>
              <a:rPr lang="en-US" dirty="0" smtClean="0"/>
              <a:t>Contact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quote…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I realized if we executed the business rules, we could transform </a:t>
            </a:r>
            <a:r>
              <a:rPr lang="en-US" sz="2000" dirty="0" err="1"/>
              <a:t>non-member‎s</a:t>
            </a:r>
            <a:r>
              <a:rPr lang="en-US" sz="2000" dirty="0"/>
              <a:t> into passionate members. We could retain members and gain volunteers. We could reach more disciplines, women, young professionals, and consultants.  As Chair, I could reach out to former members and regain some of them. I could surprise members with random calls from the Chair. I could have two Lifers call all their peers . We could build new relationships with members, other professionals, industries, pre-university programs,  partners, distinguished speakers, and on and on. We could</a:t>
            </a:r>
            <a:r>
              <a:rPr lang="en-US" sz="2000" dirty="0" smtClean="0"/>
              <a:t>.....”</a:t>
            </a:r>
          </a:p>
          <a:p>
            <a:pPr marL="0" indent="0">
              <a:buNone/>
            </a:pPr>
            <a:r>
              <a:rPr lang="en-US" sz="2000" dirty="0" smtClean="0"/>
              <a:t>- Jacquelyn Cunningham, Region 3 Columbia Section Chair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your Section done lately?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2206" y="4165407"/>
            <a:ext cx="7918022" cy="378005"/>
          </a:xfrm>
        </p:spPr>
        <p:txBody>
          <a:bodyPr/>
          <a:lstStyle/>
          <a:p>
            <a:r>
              <a:rPr lang="en-US" b="1" u="sng" dirty="0" smtClean="0"/>
              <a:t>Contact Info: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Chris Wright			</a:t>
            </a:r>
            <a:br>
              <a:rPr lang="en-US" dirty="0" smtClean="0"/>
            </a:br>
            <a:r>
              <a:rPr lang="en-US" dirty="0" smtClean="0"/>
              <a:t>732-562-3894		</a:t>
            </a:r>
            <a:br>
              <a:rPr lang="en-US" dirty="0" smtClean="0"/>
            </a:br>
            <a:r>
              <a:rPr lang="en-US" dirty="0" smtClean="0"/>
              <a:t>wright.c@ieee.org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What is Membership Development?</a:t>
            </a:r>
          </a:p>
          <a:p>
            <a:r>
              <a:rPr lang="en-US" dirty="0" smtClean="0"/>
              <a:t>Initiating Member Engagement</a:t>
            </a:r>
          </a:p>
          <a:p>
            <a:r>
              <a:rPr lang="en-US" dirty="0"/>
              <a:t>How can </a:t>
            </a:r>
            <a:r>
              <a:rPr lang="en-US" dirty="0" smtClean="0"/>
              <a:t>I </a:t>
            </a:r>
            <a:r>
              <a:rPr lang="en-US" dirty="0"/>
              <a:t>help you?</a:t>
            </a:r>
          </a:p>
          <a:p>
            <a:r>
              <a:rPr lang="en-US" dirty="0" smtClean="0"/>
              <a:t>Actions/Takeaways</a:t>
            </a:r>
            <a:endParaRPr lang="en-US" dirty="0"/>
          </a:p>
          <a:p>
            <a:r>
              <a:rPr lang="en-US" dirty="0" smtClean="0"/>
              <a:t>Appendix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Tools and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Recruitment and </a:t>
            </a:r>
            <a:br>
              <a:rPr lang="en-US" dirty="0" smtClean="0"/>
            </a:br>
            <a:r>
              <a:rPr lang="en-US" dirty="0" smtClean="0"/>
              <a:t>Recovery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26" y="1497579"/>
            <a:ext cx="6878748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785451" y="5285599"/>
            <a:ext cx="1713390" cy="648065"/>
          </a:xfrm>
          <a:prstGeom prst="wedgeRoundRectCallout">
            <a:avLst>
              <a:gd name="adj1" fmla="val -81922"/>
              <a:gd name="adj2" fmla="val -85176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 Are Here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85" y="1497579"/>
            <a:ext cx="3025172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Take advantage of the ½ year dues cycle to recruit new members.</a:t>
            </a:r>
          </a:p>
        </p:txBody>
      </p:sp>
      <p:pic>
        <p:nvPicPr>
          <p:cNvPr id="2051" name="Picture 8" descr="Light-Bul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" y="1497579"/>
            <a:ext cx="346754" cy="34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86016" y="1497579"/>
            <a:ext cx="2540270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Outreach to Members in Arrears</a:t>
            </a:r>
          </a:p>
        </p:txBody>
      </p:sp>
      <p:pic>
        <p:nvPicPr>
          <p:cNvPr id="10" name="Picture 8" descr="Light-Bul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16" y="1497579"/>
            <a:ext cx="346754" cy="34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3 Membership Stats*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55161521"/>
              </p:ext>
            </p:extLst>
          </p:nvPr>
        </p:nvGraphicFramePr>
        <p:xfrm>
          <a:off x="365125" y="1646238"/>
          <a:ext cx="8326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736"/>
                <a:gridCol w="1585519"/>
                <a:gridCol w="1577130"/>
                <a:gridCol w="1623767"/>
                <a:gridCol w="166528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25,407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646818"/>
              </p:ext>
            </p:extLst>
          </p:nvPr>
        </p:nvGraphicFramePr>
        <p:xfrm>
          <a:off x="365123" y="2789238"/>
          <a:ext cx="6932909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897"/>
                <a:gridCol w="1599681"/>
                <a:gridCol w="1319759"/>
                <a:gridCol w="1358786"/>
                <a:gridCol w="135878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4614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Opportunity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Renewed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Renewed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Renewed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27,940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390774"/>
              </p:ext>
            </p:extLst>
          </p:nvPr>
        </p:nvGraphicFramePr>
        <p:xfrm>
          <a:off x="7298032" y="2789238"/>
          <a:ext cx="1295897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897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Members Lost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7,090</a:t>
                      </a:r>
                      <a:endParaRPr lang="en-US" b="1" u="sn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742161"/>
              </p:ext>
            </p:extLst>
          </p:nvPr>
        </p:nvGraphicFramePr>
        <p:xfrm>
          <a:off x="365123" y="4510379"/>
          <a:ext cx="5574123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679"/>
                <a:gridCol w="1317071"/>
                <a:gridCol w="1308683"/>
                <a:gridCol w="1333690"/>
              </a:tblGrid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Change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284036"/>
              </p:ext>
            </p:extLst>
          </p:nvPr>
        </p:nvGraphicFramePr>
        <p:xfrm>
          <a:off x="5939246" y="4510379"/>
          <a:ext cx="133369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690"/>
              </a:tblGrid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  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23" y="5874266"/>
            <a:ext cx="623887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 Statistics as of the end of March 2015 </a:t>
            </a:r>
          </a:p>
        </p:txBody>
      </p:sp>
    </p:spTree>
    <p:extLst>
      <p:ext uri="{BB962C8B-B14F-4D97-AF65-F5344CB8AC3E}">
        <p14:creationId xmlns:p14="http://schemas.microsoft.com/office/powerpoint/2010/main" val="10712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of IEEE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75" y="1501094"/>
            <a:ext cx="52124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Membership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1" indent="0" algn="ctr">
              <a:spcBef>
                <a:spcPts val="1800"/>
              </a:spcBef>
              <a:buClrTx/>
              <a:buSzPct val="135000"/>
              <a:buNone/>
            </a:pPr>
            <a:r>
              <a:rPr lang="en-US" sz="2800" b="1" u="sng" dirty="0">
                <a:solidFill>
                  <a:schemeClr val="accent1"/>
                </a:solidFill>
                <a:cs typeface="ＭＳ Ｐゴシック" charset="0"/>
              </a:rPr>
              <a:t>Lead Generation + </a:t>
            </a:r>
            <a:r>
              <a:rPr lang="en-US" sz="2800" b="1" u="sng" dirty="0" smtClean="0">
                <a:solidFill>
                  <a:schemeClr val="accent1"/>
                </a:solidFill>
                <a:cs typeface="ＭＳ Ｐゴシック" charset="0"/>
              </a:rPr>
              <a:t>Member Engagement</a:t>
            </a:r>
            <a:endParaRPr lang="en-US" dirty="0" smtClean="0"/>
          </a:p>
          <a:p>
            <a:r>
              <a:rPr lang="en-US" dirty="0" smtClean="0"/>
              <a:t>Not just about recruiting new members (lead generation)</a:t>
            </a:r>
          </a:p>
          <a:p>
            <a:r>
              <a:rPr lang="en-US" dirty="0" smtClean="0"/>
              <a:t>Servicing Current Members</a:t>
            </a:r>
          </a:p>
          <a:p>
            <a:pPr lvl="1"/>
            <a:r>
              <a:rPr lang="en-US" dirty="0" smtClean="0"/>
              <a:t> Building relationships with your peers</a:t>
            </a:r>
          </a:p>
          <a:p>
            <a:r>
              <a:rPr lang="en-US" dirty="0" smtClean="0"/>
              <a:t>Provide opportunities your peers “value”</a:t>
            </a:r>
          </a:p>
          <a:p>
            <a:pPr marL="0" indent="0" algn="ctr">
              <a:buNone/>
            </a:pPr>
            <a:endParaRPr lang="en-US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Deliver an excellent member experience you will retain and attract members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Initiating Member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5"/>
          <p:cNvSpPr>
            <a:spLocks noGrp="1"/>
          </p:cNvSpPr>
          <p:nvPr>
            <p:ph sz="quarter" idx="23"/>
          </p:nvPr>
        </p:nvSpPr>
        <p:spPr>
          <a:xfrm>
            <a:off x="374826" y="1502037"/>
            <a:ext cx="4228666" cy="4017919"/>
          </a:xfrm>
        </p:spPr>
        <p:txBody>
          <a:bodyPr/>
          <a:lstStyle/>
          <a:p>
            <a:pPr eaLnBrk="1" hangingPunct="1"/>
            <a:r>
              <a:rPr lang="en-US" altLang="en-US" sz="1800" dirty="0" smtClean="0">
                <a:ea typeface="ＭＳ Ｐゴシック" pitchFamily="-105" charset="-128"/>
              </a:rPr>
              <a:t>The average member:</a:t>
            </a:r>
          </a:p>
          <a:p>
            <a:pPr lvl="1"/>
            <a:r>
              <a:rPr lang="en-US" altLang="en-US" sz="1600" dirty="0" smtClean="0">
                <a:ea typeface="ＭＳ Ｐゴシック" pitchFamily="-105" charset="-128"/>
              </a:rPr>
              <a:t>Interacts Locally through</a:t>
            </a:r>
          </a:p>
          <a:p>
            <a:pPr lvl="2"/>
            <a:r>
              <a:rPr lang="en-US" altLang="en-US" sz="1400" dirty="0" smtClean="0">
                <a:ea typeface="ＭＳ Ｐゴシック" pitchFamily="-105" charset="-128"/>
              </a:rPr>
              <a:t>Societies</a:t>
            </a:r>
          </a:p>
          <a:p>
            <a:pPr lvl="2"/>
            <a:r>
              <a:rPr lang="en-US" altLang="en-US" sz="1400" dirty="0" smtClean="0">
                <a:ea typeface="ＭＳ Ｐゴシック" pitchFamily="-105" charset="-128"/>
              </a:rPr>
              <a:t>Section</a:t>
            </a:r>
          </a:p>
          <a:p>
            <a:pPr lvl="1"/>
            <a:r>
              <a:rPr lang="en-US" altLang="en-US" sz="1600" dirty="0" smtClean="0">
                <a:ea typeface="ＭＳ Ｐゴシック" pitchFamily="-105" charset="-128"/>
              </a:rPr>
              <a:t>Won’t c</a:t>
            </a:r>
            <a:r>
              <a:rPr lang="en-US" altLang="en-US" sz="1400" dirty="0" smtClean="0">
                <a:ea typeface="ＭＳ Ｐゴシック" pitchFamily="-105" charset="-128"/>
              </a:rPr>
              <a:t>ommit to projects:</a:t>
            </a:r>
          </a:p>
          <a:p>
            <a:pPr lvl="2"/>
            <a:r>
              <a:rPr lang="en-US" altLang="en-US" sz="1400" dirty="0">
                <a:ea typeface="ＭＳ Ｐゴシック" pitchFamily="-105" charset="-128"/>
              </a:rPr>
              <a:t> Without knowing details</a:t>
            </a:r>
          </a:p>
          <a:p>
            <a:pPr lvl="2"/>
            <a:r>
              <a:rPr lang="en-US" altLang="en-US" sz="1400" dirty="0" smtClean="0">
                <a:ea typeface="ＭＳ Ｐゴシック" pitchFamily="-105" charset="-128"/>
              </a:rPr>
              <a:t>“Administrative” Duties</a:t>
            </a:r>
          </a:p>
          <a:p>
            <a:pPr lvl="1"/>
            <a:r>
              <a:rPr lang="en-US" altLang="en-US" sz="1600" dirty="0" smtClean="0">
                <a:ea typeface="ＭＳ Ｐゴシック" pitchFamily="-105" charset="-128"/>
              </a:rPr>
              <a:t>Will participate in activities that:</a:t>
            </a:r>
          </a:p>
          <a:p>
            <a:pPr lvl="2"/>
            <a:r>
              <a:rPr lang="en-US" altLang="en-US" sz="1400" dirty="0" smtClean="0">
                <a:ea typeface="ＭＳ Ｐゴシック" pitchFamily="-105" charset="-128"/>
              </a:rPr>
              <a:t>Have practical applications</a:t>
            </a:r>
          </a:p>
          <a:p>
            <a:pPr lvl="2"/>
            <a:r>
              <a:rPr lang="en-US" altLang="en-US" sz="1400" dirty="0" smtClean="0">
                <a:ea typeface="ＭＳ Ｐゴシック" pitchFamily="-105" charset="-128"/>
              </a:rPr>
              <a:t>Benefit their community</a:t>
            </a:r>
          </a:p>
          <a:p>
            <a:pPr lvl="2"/>
            <a:r>
              <a:rPr lang="en-US" altLang="en-US" sz="1400" dirty="0" smtClean="0">
                <a:ea typeface="ＭＳ Ｐゴシック" pitchFamily="-105" charset="-128"/>
              </a:rPr>
              <a:t>Provide a benefit to them individually</a:t>
            </a:r>
            <a:endParaRPr lang="en-US" altLang="en-US" sz="1800" dirty="0" smtClean="0">
              <a:ea typeface="ＭＳ Ｐゴシック" pitchFamily="-105" charset="-128"/>
            </a:endParaRPr>
          </a:p>
        </p:txBody>
      </p:sp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5" charset="-128"/>
              </a:rPr>
              <a:t>Know Your </a:t>
            </a:r>
            <a:r>
              <a:rPr lang="en-US" altLang="en-US" dirty="0" smtClean="0">
                <a:ea typeface="ＭＳ Ｐゴシック" pitchFamily="-105" charset="-128"/>
              </a:rPr>
              <a:t>Members (KYM)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9pPr>
          </a:lstStyle>
          <a:p>
            <a:pPr eaLnBrk="1" hangingPunct="1"/>
            <a:fld id="{A933E3CE-B1EA-4B13-91FB-E0EA387ABEF0}" type="slidenum">
              <a:rPr lang="en-US" altLang="en-US" sz="10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05" charset="0"/>
                <a:ea typeface="ＭＳ Ｐゴシック" pitchFamily="-105" charset="-128"/>
              </a:defRPr>
            </a:lvl9pPr>
          </a:lstStyle>
          <a:p>
            <a:pPr eaLnBrk="1" hangingPunct="1"/>
            <a:fld id="{0AC49C61-A587-439A-9A88-A3200705DFBF}" type="datetime1">
              <a:rPr lang="en-US" altLang="en-US" sz="1000">
                <a:solidFill>
                  <a:srgbClr val="898989"/>
                </a:solidFill>
              </a:rPr>
              <a:pPr eaLnBrk="1" hangingPunct="1"/>
              <a:t>4/11/2015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99" y="1783256"/>
            <a:ext cx="4035425" cy="259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" y="5670958"/>
            <a:ext cx="8475464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4826" y="5440125"/>
            <a:ext cx="8475464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Talk to Your Members - Email is not enough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4679173" y="1470480"/>
            <a:ext cx="4035425" cy="4015920"/>
          </a:xfrm>
        </p:spPr>
        <p:txBody>
          <a:bodyPr/>
          <a:lstStyle/>
          <a:p>
            <a:r>
              <a:rPr lang="en-US" b="1" u="sng" dirty="0" smtClean="0"/>
              <a:t>YOU</a:t>
            </a:r>
            <a:r>
              <a:rPr lang="en-US" dirty="0" smtClean="0"/>
              <a:t> are:</a:t>
            </a:r>
          </a:p>
          <a:p>
            <a:pPr lvl="1"/>
            <a:r>
              <a:rPr lang="en-US" sz="2400" dirty="0" smtClean="0"/>
              <a:t> </a:t>
            </a:r>
            <a:r>
              <a:rPr lang="en-US" dirty="0" smtClean="0"/>
              <a:t>The frontline member contact</a:t>
            </a:r>
          </a:p>
          <a:p>
            <a:pPr lvl="1"/>
            <a:r>
              <a:rPr lang="en-US" dirty="0" smtClean="0"/>
              <a:t>Planning what is offered</a:t>
            </a:r>
          </a:p>
          <a:p>
            <a:r>
              <a:rPr lang="en-US" dirty="0" smtClean="0"/>
              <a:t>Best interest to assess Section offerings </a:t>
            </a:r>
          </a:p>
          <a:p>
            <a:r>
              <a:rPr lang="en-US" dirty="0" smtClean="0"/>
              <a:t>Are you offering what your members “value”?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Relevant to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4/11/2015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125" y="5679130"/>
            <a:ext cx="8517618" cy="129266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 play a pivotal role in making IEEE your members’ professional home</a:t>
            </a:r>
          </a:p>
          <a:p>
            <a:endParaRPr lang="en-US" sz="2000" dirty="0"/>
          </a:p>
          <a:p>
            <a:endParaRPr lang="en-US" dirty="0" smtClean="0"/>
          </a:p>
        </p:txBody>
      </p:sp>
      <p:pic>
        <p:nvPicPr>
          <p:cNvPr id="1026" name="Picture 2" descr="http://upload.wikimedia.org/wikipedia/commons/f/f3/Uncle_Sam_(pointing_finge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644650"/>
            <a:ext cx="2857869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1881</TotalTime>
  <Words>629</Words>
  <Application>Microsoft Office PowerPoint</Application>
  <PresentationFormat>On-screen Show (4:3)</PresentationFormat>
  <Paragraphs>174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ieee_presentation_template</vt:lpstr>
      <vt:lpstr>Region 3 Annual Meeting:  Membership Development Report</vt:lpstr>
      <vt:lpstr>Agenda</vt:lpstr>
      <vt:lpstr>Member Recruitment and  Recovery Cycle</vt:lpstr>
      <vt:lpstr>Region 3 Membership Stats*</vt:lpstr>
      <vt:lpstr>Vision of IEEE</vt:lpstr>
      <vt:lpstr>What is Membership Development?</vt:lpstr>
      <vt:lpstr>Initiating Member Engagement</vt:lpstr>
      <vt:lpstr>Know Your Members (KYM)</vt:lpstr>
      <vt:lpstr>How is This Relevant to Sections</vt:lpstr>
      <vt:lpstr>How I Can Help You?</vt:lpstr>
      <vt:lpstr>IEEE Region 3 Staff Resource</vt:lpstr>
      <vt:lpstr>IEEE HQ Campaigns</vt:lpstr>
      <vt:lpstr>Two Actions/Take Aways</vt:lpstr>
      <vt:lpstr>A quote…</vt:lpstr>
      <vt:lpstr>What has your Section done lately?</vt:lpstr>
      <vt:lpstr>Questions?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Christopher Wright</cp:lastModifiedBy>
  <cp:revision>188</cp:revision>
  <cp:lastPrinted>2015-03-30T17:02:14Z</cp:lastPrinted>
  <dcterms:created xsi:type="dcterms:W3CDTF">2012-11-14T18:53:32Z</dcterms:created>
  <dcterms:modified xsi:type="dcterms:W3CDTF">2015-04-11T14:46:47Z</dcterms:modified>
</cp:coreProperties>
</file>